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50" r:id="rId4"/>
  </p:sldMasterIdLst>
  <p:notesMasterIdLst>
    <p:notesMasterId r:id="rId24"/>
  </p:notesMasterIdLst>
  <p:handoutMasterIdLst>
    <p:handoutMasterId r:id="rId25"/>
  </p:handoutMasterIdLst>
  <p:sldIdLst>
    <p:sldId id="1719" r:id="rId5"/>
    <p:sldId id="1660" r:id="rId6"/>
    <p:sldId id="2250" r:id="rId7"/>
    <p:sldId id="1890" r:id="rId8"/>
    <p:sldId id="2251" r:id="rId9"/>
    <p:sldId id="2252" r:id="rId10"/>
    <p:sldId id="2253" r:id="rId11"/>
    <p:sldId id="2254" r:id="rId12"/>
    <p:sldId id="2255" r:id="rId13"/>
    <p:sldId id="2256" r:id="rId14"/>
    <p:sldId id="2238" r:id="rId15"/>
    <p:sldId id="2257" r:id="rId16"/>
    <p:sldId id="2237" r:id="rId17"/>
    <p:sldId id="2258" r:id="rId18"/>
    <p:sldId id="2259" r:id="rId19"/>
    <p:sldId id="1906" r:id="rId20"/>
    <p:sldId id="1861" r:id="rId21"/>
    <p:sldId id="1907" r:id="rId22"/>
    <p:sldId id="2264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19"/>
            <p14:sldId id="1660"/>
            <p14:sldId id="2250"/>
            <p14:sldId id="1890"/>
            <p14:sldId id="2251"/>
            <p14:sldId id="2252"/>
            <p14:sldId id="2253"/>
            <p14:sldId id="2254"/>
            <p14:sldId id="2255"/>
            <p14:sldId id="2256"/>
            <p14:sldId id="2238"/>
            <p14:sldId id="2257"/>
            <p14:sldId id="2237"/>
            <p14:sldId id="2258"/>
            <p14:sldId id="2259"/>
            <p14:sldId id="1906"/>
            <p14:sldId id="1861"/>
            <p14:sldId id="1907"/>
            <p14:sldId id="2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B3E4"/>
    <a:srgbClr val="F67C11"/>
    <a:srgbClr val="FFFFFF"/>
    <a:srgbClr val="243A5E"/>
    <a:srgbClr val="D0DAF1"/>
    <a:srgbClr val="0078D4"/>
    <a:srgbClr val="1A1A1A"/>
    <a:srgbClr val="00BCF2"/>
    <a:srgbClr val="40CDF5"/>
    <a:srgbClr val="405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2"/>
    <p:restoredTop sz="68425" autoAdjust="0"/>
  </p:normalViewPr>
  <p:slideViewPr>
    <p:cSldViewPr snapToGrid="0">
      <p:cViewPr varScale="1">
        <p:scale>
          <a:sx n="85" d="100"/>
          <a:sy n="85" d="100"/>
        </p:scale>
        <p:origin x="21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0" d="100"/>
          <a:sy n="240" d="100"/>
        </p:scale>
        <p:origin x="534" y="-47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B7DDC-611C-4FBE-B231-07AA3559C3B4}" type="datetime8">
              <a:rPr lang="en-US" smtClean="0">
                <a:latin typeface="Segoe UI" pitchFamily="34" charset="0"/>
              </a:rPr>
              <a:t>4/28/25 10:30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EA97CD4C-B3D8-4975-AE7D-A9A9ABAD507A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B6BB1E-13C5-4C20-BF2D-887D6039BCEF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2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E" sz="28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</a:t>
            </a:r>
            <a:r>
              <a:rPr lang="en-IE" sz="28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learn.microsoft.com</a:t>
            </a:r>
            <a:r>
              <a:rPr lang="en-IE" sz="28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Owned and operated by the organization that uses cloud resources.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create a cloud environment in their datacenter.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Self-service access to compute resources provided to users within the organization.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are responsible for operating the services they provide.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C8F1E90-FAC7-4AC5-A8B0-B39F5EEB76F6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23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What are public, private, and hybrid clouds? - https://azure.microsoft.com/resources/cloud-computing-dictionary/what-are-private-public-hybrid-clouds/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0C68561-265A-4CFA-82C0-8F6741715024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2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11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11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Hybrid cloud models have the following characteristics: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location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Specific resources are run or used in a public cloud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―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others are run or used in a private cloud.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and efficiency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Hybrid cloud models allow an organization to leverage some of the benefits of cost, efficiency, and scale that are available with a public cloud model.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Organizations retain management control in private clouds.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Skills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Technical skills are still required to maintain the private cloud and ensure both cloud models can operate together.</a:t>
            </a:r>
          </a:p>
          <a:p>
            <a:pPr algn="l"/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BA94334-184A-4297-981D-5507F1100F3B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8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FDD834-91E9-4D0F-AEEC-6663903FA8A9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66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DA5498-1BA8-42E2-BF24-970D535CD7E7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02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1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0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59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F9F4A0-DD58-4485-9D2F-20D7F3CFB8C4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16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https://learn.microsoft.com/training/modules/describe-benefits-use-cloud-services/1-introduction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A8E48D-2DCC-4B13-96FE-FEB9FB4C87D4}" type="datetime8">
              <a:rPr lang="en-US" smtClean="0"/>
              <a:t>4/28/25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9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4512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40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69779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84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397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944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412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9195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9686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164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7999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06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5475-3B44-242B-B1A2-3792560DFA83}"/>
              </a:ext>
            </a:extLst>
          </p:cNvPr>
          <p:cNvSpPr/>
          <p:nvPr userDrawn="1"/>
        </p:nvSpPr>
        <p:spPr bwMode="auto">
          <a:xfrm>
            <a:off x="12407900" y="0"/>
            <a:ext cx="558800" cy="48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EBC0-854A-5688-FF3C-45515E483E5C}"/>
              </a:ext>
            </a:extLst>
          </p:cNvPr>
          <p:cNvSpPr/>
          <p:nvPr userDrawn="1"/>
        </p:nvSpPr>
        <p:spPr bwMode="auto">
          <a:xfrm>
            <a:off x="12407900" y="570345"/>
            <a:ext cx="558800" cy="482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E4A98-A4F7-D8F1-A6C5-85839D9AF653}"/>
              </a:ext>
            </a:extLst>
          </p:cNvPr>
          <p:cNvSpPr/>
          <p:nvPr userDrawn="1"/>
        </p:nvSpPr>
        <p:spPr bwMode="auto">
          <a:xfrm>
            <a:off x="12407900" y="1140690"/>
            <a:ext cx="558800" cy="482600"/>
          </a:xfrm>
          <a:prstGeom prst="rect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061A3-576A-EC15-368D-344D6E45C500}"/>
              </a:ext>
            </a:extLst>
          </p:cNvPr>
          <p:cNvSpPr/>
          <p:nvPr userDrawn="1"/>
        </p:nvSpPr>
        <p:spPr bwMode="auto">
          <a:xfrm>
            <a:off x="12407900" y="1711035"/>
            <a:ext cx="558800" cy="482600"/>
          </a:xfrm>
          <a:prstGeom prst="rect">
            <a:avLst/>
          </a:prstGeom>
          <a:solidFill>
            <a:srgbClr val="FFB3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5B7EBE-BFA2-8FEF-910E-C6316FACDC41}"/>
              </a:ext>
            </a:extLst>
          </p:cNvPr>
          <p:cNvSpPr/>
          <p:nvPr userDrawn="1"/>
        </p:nvSpPr>
        <p:spPr bwMode="auto">
          <a:xfrm>
            <a:off x="12407900" y="2281380"/>
            <a:ext cx="558800" cy="482600"/>
          </a:xfrm>
          <a:prstGeom prst="rect">
            <a:avLst/>
          </a:prstGeom>
          <a:solidFill>
            <a:srgbClr val="F5C7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0038CA-3181-3D50-EB44-82DF12453F98}"/>
              </a:ext>
            </a:extLst>
          </p:cNvPr>
          <p:cNvSpPr/>
          <p:nvPr userDrawn="1"/>
        </p:nvSpPr>
        <p:spPr bwMode="auto">
          <a:xfrm>
            <a:off x="12407900" y="2851725"/>
            <a:ext cx="558800" cy="482600"/>
          </a:xfrm>
          <a:prstGeom prst="rect">
            <a:avLst/>
          </a:prstGeom>
          <a:solidFill>
            <a:srgbClr val="DCC3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037B5-1689-3897-702A-C31D550212FD}"/>
              </a:ext>
            </a:extLst>
          </p:cNvPr>
          <p:cNvSpPr/>
          <p:nvPr userDrawn="1"/>
        </p:nvSpPr>
        <p:spPr bwMode="auto">
          <a:xfrm>
            <a:off x="12407900" y="3422070"/>
            <a:ext cx="558800" cy="482600"/>
          </a:xfrm>
          <a:prstGeom prst="rect">
            <a:avLst/>
          </a:prstGeom>
          <a:solidFill>
            <a:srgbClr val="BCD9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F503AE-C481-827A-D939-F51084FAB13A}"/>
              </a:ext>
            </a:extLst>
          </p:cNvPr>
          <p:cNvSpPr/>
          <p:nvPr userDrawn="1"/>
        </p:nvSpPr>
        <p:spPr bwMode="auto">
          <a:xfrm>
            <a:off x="12407900" y="3992418"/>
            <a:ext cx="558800" cy="482600"/>
          </a:xfrm>
          <a:prstGeom prst="rect">
            <a:avLst/>
          </a:prstGeom>
          <a:solidFill>
            <a:srgbClr val="FFD5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A0B036-2284-3D9F-9136-6526F350C31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25312" y="6672580"/>
            <a:ext cx="3698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8860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2" r:id="rId1"/>
    <p:sldLayoutId id="2147484853" r:id="rId2"/>
    <p:sldLayoutId id="2147484859" r:id="rId3"/>
    <p:sldLayoutId id="2147484860" r:id="rId4"/>
    <p:sldLayoutId id="2147484861" r:id="rId5"/>
    <p:sldLayoutId id="2147484863" r:id="rId6"/>
    <p:sldLayoutId id="2147484865" r:id="rId7"/>
    <p:sldLayoutId id="2147484869" r:id="rId8"/>
    <p:sldLayoutId id="2147484873" r:id="rId9"/>
    <p:sldLayoutId id="2147484879" r:id="rId10"/>
    <p:sldLayoutId id="2147484881" r:id="rId11"/>
    <p:sldLayoutId id="2147484889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B910E07-6360-31DC-9C9E-D4190C837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619" y="6334913"/>
            <a:ext cx="5187106" cy="246221"/>
          </a:xfrm>
        </p:spPr>
        <p:txBody>
          <a:bodyPr/>
          <a:lstStyle/>
          <a:p>
            <a:pPr marL="0" indent="0">
              <a:buNone/>
            </a:pPr>
            <a:r>
              <a:rPr lang="en-MY" b="1" dirty="0">
                <a:solidFill>
                  <a:schemeClr val="bg1"/>
                </a:solidFill>
              </a:rPr>
              <a:t>Senior Application Specialist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83B3E-9F66-9342-16A5-A54307737BC7}"/>
              </a:ext>
            </a:extLst>
          </p:cNvPr>
          <p:cNvSpPr/>
          <p:nvPr/>
        </p:nvSpPr>
        <p:spPr bwMode="auto">
          <a:xfrm>
            <a:off x="-68829" y="3535860"/>
            <a:ext cx="12192000" cy="1071623"/>
          </a:xfrm>
          <a:prstGeom prst="rect">
            <a:avLst/>
          </a:prstGeom>
          <a:solidFill>
            <a:srgbClr val="F67C1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BEB4DFB-F664-CB2C-7D21-61E40C81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" y="3649510"/>
            <a:ext cx="12123171" cy="84432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MY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Mastering Azure Cloud - Your Path to Certification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AFE86B-CF96-F445-4334-E826C72F90F0}"/>
              </a:ext>
            </a:extLst>
          </p:cNvPr>
          <p:cNvSpPr txBox="1">
            <a:spLocks/>
          </p:cNvSpPr>
          <p:nvPr/>
        </p:nvSpPr>
        <p:spPr>
          <a:xfrm>
            <a:off x="182619" y="6088692"/>
            <a:ext cx="518710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2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MY" b="1" dirty="0" err="1">
                <a:solidFill>
                  <a:schemeClr val="bg1"/>
                </a:solidFill>
              </a:rPr>
              <a:t>Suthahar</a:t>
            </a:r>
            <a:r>
              <a:rPr lang="en-MY" b="1" dirty="0">
                <a:solidFill>
                  <a:schemeClr val="bg1"/>
                </a:solidFill>
              </a:rPr>
              <a:t> </a:t>
            </a:r>
            <a:r>
              <a:rPr lang="en-MY" b="1" dirty="0" err="1">
                <a:solidFill>
                  <a:schemeClr val="bg1"/>
                </a:solidFill>
              </a:rPr>
              <a:t>Jegatheesan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lipkart Big Billion Days 2022 Sale Ends Tonight: Best Offers on Mobile  Phones, Electronics | Gadgets 360">
            <a:extLst>
              <a:ext uri="{FF2B5EF4-FFF2-40B4-BE49-F238E27FC236}">
                <a16:creationId xmlns:a16="http://schemas.microsoft.com/office/drawing/2014/main" id="{3916BDB8-CCF8-B6E7-2A9B-BDB6FF3C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E1840F7-DA8E-97D6-0724-1AF82A9ABD3A}"/>
              </a:ext>
            </a:extLst>
          </p:cNvPr>
          <p:cNvSpPr/>
          <p:nvPr/>
        </p:nvSpPr>
        <p:spPr bwMode="auto">
          <a:xfrm>
            <a:off x="883920" y="822960"/>
            <a:ext cx="10454640" cy="4968240"/>
          </a:xfrm>
          <a:prstGeom prst="rect">
            <a:avLst/>
          </a:prstGeom>
          <a:solidFill>
            <a:schemeClr val="bg2">
              <a:alpha val="8569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CCDBD-C736-F93F-321A-132177A51C4B}"/>
              </a:ext>
            </a:extLst>
          </p:cNvPr>
          <p:cNvSpPr/>
          <p:nvPr/>
        </p:nvSpPr>
        <p:spPr bwMode="auto">
          <a:xfrm>
            <a:off x="1051560" y="863969"/>
            <a:ext cx="91440" cy="45415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5095B-3176-9089-6D91-DE03803F276D}"/>
              </a:ext>
            </a:extLst>
          </p:cNvPr>
          <p:cNvSpPr/>
          <p:nvPr/>
        </p:nvSpPr>
        <p:spPr bwMode="auto">
          <a:xfrm rot="5400000" flipH="1">
            <a:off x="6125024" y="324403"/>
            <a:ext cx="63869" cy="1011935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B4BD24-C255-E116-E725-58EDB2767F76}"/>
              </a:ext>
            </a:extLst>
          </p:cNvPr>
          <p:cNvSpPr txBox="1"/>
          <p:nvPr/>
        </p:nvSpPr>
        <p:spPr>
          <a:xfrm>
            <a:off x="91440" y="2826952"/>
            <a:ext cx="960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F4364C"/>
                </a:solidFill>
                <a:highlight>
                  <a:srgbClr val="FFFF00"/>
                </a:highlight>
              </a:rPr>
              <a:t>CPU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A1038-6D58-3FCA-57AA-C48BDE3196E8}"/>
              </a:ext>
            </a:extLst>
          </p:cNvPr>
          <p:cNvSpPr txBox="1"/>
          <p:nvPr/>
        </p:nvSpPr>
        <p:spPr>
          <a:xfrm>
            <a:off x="5760211" y="5870309"/>
            <a:ext cx="7010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/>
              <a:t>Time 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F982E-B8BE-C2F7-84E1-12CCFF82B536}"/>
              </a:ext>
            </a:extLst>
          </p:cNvPr>
          <p:cNvSpPr txBox="1"/>
          <p:nvPr/>
        </p:nvSpPr>
        <p:spPr>
          <a:xfrm>
            <a:off x="4807711" y="5491306"/>
            <a:ext cx="960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F4364C"/>
                </a:solidFill>
                <a:highlight>
                  <a:srgbClr val="FFFF00"/>
                </a:highlight>
              </a:rPr>
              <a:t>Time 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815F11-F23A-0CF3-C8EF-680860908500}"/>
              </a:ext>
            </a:extLst>
          </p:cNvPr>
          <p:cNvSpPr/>
          <p:nvPr/>
        </p:nvSpPr>
        <p:spPr bwMode="auto">
          <a:xfrm rot="5400000" flipH="1">
            <a:off x="5273495" y="544052"/>
            <a:ext cx="75289" cy="8336280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5162AF-2CE4-17C6-BA8D-8B5DE5F459D5}"/>
              </a:ext>
            </a:extLst>
          </p:cNvPr>
          <p:cNvSpPr/>
          <p:nvPr/>
        </p:nvSpPr>
        <p:spPr bwMode="auto">
          <a:xfrm flipH="1">
            <a:off x="9437597" y="1441981"/>
            <a:ext cx="91439" cy="3307855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A994-CAF6-5AD6-0D3D-B8DDC899E430}"/>
              </a:ext>
            </a:extLst>
          </p:cNvPr>
          <p:cNvSpPr/>
          <p:nvPr/>
        </p:nvSpPr>
        <p:spPr bwMode="auto">
          <a:xfrm flipH="1">
            <a:off x="10367236" y="1441981"/>
            <a:ext cx="91439" cy="3307855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16930-F0EB-AA42-EA9F-2E714E4BDBC4}"/>
              </a:ext>
            </a:extLst>
          </p:cNvPr>
          <p:cNvSpPr/>
          <p:nvPr/>
        </p:nvSpPr>
        <p:spPr bwMode="auto">
          <a:xfrm rot="5400000" flipH="1">
            <a:off x="9920129" y="933003"/>
            <a:ext cx="75289" cy="1001802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F2028-F7E1-6BBD-5AC0-AF47C3121621}"/>
              </a:ext>
            </a:extLst>
          </p:cNvPr>
          <p:cNvSpPr/>
          <p:nvPr/>
        </p:nvSpPr>
        <p:spPr bwMode="auto">
          <a:xfrm rot="5400000" flipH="1">
            <a:off x="10838115" y="4249390"/>
            <a:ext cx="75288" cy="925603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0391B4-7166-E551-819A-ED26A0B9365B}"/>
              </a:ext>
            </a:extLst>
          </p:cNvPr>
          <p:cNvSpPr txBox="1"/>
          <p:nvPr/>
        </p:nvSpPr>
        <p:spPr>
          <a:xfrm>
            <a:off x="5448299" y="3942504"/>
            <a:ext cx="14630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/>
              <a:t>Used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DA68A9-8697-7002-0F02-E08416CDDAA4}"/>
              </a:ext>
            </a:extLst>
          </p:cNvPr>
          <p:cNvSpPr/>
          <p:nvPr/>
        </p:nvSpPr>
        <p:spPr bwMode="auto">
          <a:xfrm rot="5400000" flipH="1">
            <a:off x="6222522" y="-3828676"/>
            <a:ext cx="63868" cy="10084843"/>
          </a:xfrm>
          <a:prstGeom prst="rect">
            <a:avLst/>
          </a:prstGeom>
          <a:solidFill>
            <a:srgbClr val="07641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9A8424-11C7-1A07-C238-7EF307C39F54}"/>
              </a:ext>
            </a:extLst>
          </p:cNvPr>
          <p:cNvSpPr txBox="1"/>
          <p:nvPr/>
        </p:nvSpPr>
        <p:spPr>
          <a:xfrm>
            <a:off x="4983479" y="916293"/>
            <a:ext cx="9296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Bought</a:t>
            </a:r>
          </a:p>
        </p:txBody>
      </p:sp>
      <p:pic>
        <p:nvPicPr>
          <p:cNvPr id="25" name="Picture 24" descr="A red and white striped background&#10;&#10;Description automatically generated">
            <a:extLst>
              <a:ext uri="{FF2B5EF4-FFF2-40B4-BE49-F238E27FC236}">
                <a16:creationId xmlns:a16="http://schemas.microsoft.com/office/drawing/2014/main" id="{B3D6084D-8F74-C04B-EA34-61AFDCA3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1196918"/>
            <a:ext cx="8344352" cy="3467100"/>
          </a:xfrm>
          <a:prstGeom prst="rect">
            <a:avLst/>
          </a:prstGeom>
        </p:spPr>
      </p:pic>
      <p:pic>
        <p:nvPicPr>
          <p:cNvPr id="26" name="Picture 25" descr="A red and white striped background&#10;&#10;Description automatically generated">
            <a:extLst>
              <a:ext uri="{FF2B5EF4-FFF2-40B4-BE49-F238E27FC236}">
                <a16:creationId xmlns:a16="http://schemas.microsoft.com/office/drawing/2014/main" id="{4927927B-EFD3-3EB1-3D4C-953079A1B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67"/>
          <a:stretch/>
        </p:blipFill>
        <p:spPr>
          <a:xfrm>
            <a:off x="10485118" y="1207447"/>
            <a:ext cx="872717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772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2" grpId="1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AB3C3-F9FD-1264-66FB-F0E9CB42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Cloud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8397EB-BC78-0BC7-88BF-CCB9EB0F0E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861774"/>
          </a:xfrm>
        </p:spPr>
        <p:txBody>
          <a:bodyPr/>
          <a:lstStyle/>
          <a:p>
            <a:pPr marL="292100" indent="-292100">
              <a:spcBef>
                <a:spcPts val="1200"/>
              </a:spcBef>
            </a:pPr>
            <a:r>
              <a:rPr lang="en-MY" sz="2800" dirty="0"/>
              <a:t>Computer, Networking, Storage and other services Managed by SOMEONE else</a:t>
            </a:r>
            <a:endParaRPr lang="en-US" sz="2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9859E4-28E8-B116-6113-40C0D580F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70839" y="3071489"/>
            <a:ext cx="11011601" cy="2667365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Group of three icons representing the primary cloud computing services of Compute, Networking, and Storage.">
            <a:extLst>
              <a:ext uri="{FF2B5EF4-FFF2-40B4-BE49-F238E27FC236}">
                <a16:creationId xmlns:a16="http://schemas.microsoft.com/office/drawing/2014/main" id="{C46DAF8A-3D14-0179-DB3E-4EFB491E9EBD}"/>
              </a:ext>
            </a:extLst>
          </p:cNvPr>
          <p:cNvGrpSpPr/>
          <p:nvPr/>
        </p:nvGrpSpPr>
        <p:grpSpPr>
          <a:xfrm>
            <a:off x="1956157" y="3287612"/>
            <a:ext cx="7840965" cy="2235118"/>
            <a:chOff x="2169517" y="2527550"/>
            <a:chExt cx="7840965" cy="2235118"/>
          </a:xfrm>
        </p:grpSpPr>
        <p:pic>
          <p:nvPicPr>
            <p:cNvPr id="5" name="Picture 4" descr="Icon representing racks of servers for compute.">
              <a:extLst>
                <a:ext uri="{FF2B5EF4-FFF2-40B4-BE49-F238E27FC236}">
                  <a16:creationId xmlns:a16="http://schemas.microsoft.com/office/drawing/2014/main" id="{ED7F4824-F638-6742-BAA5-082D236F6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517" y="2529106"/>
              <a:ext cx="1660327" cy="1660327"/>
            </a:xfrm>
            <a:prstGeom prst="rect">
              <a:avLst/>
            </a:prstGeom>
          </p:spPr>
        </p:pic>
        <p:pic>
          <p:nvPicPr>
            <p:cNvPr id="6" name="Picture 5" descr="Bar graphic representing data being stored on cloud servers">
              <a:extLst>
                <a:ext uri="{FF2B5EF4-FFF2-40B4-BE49-F238E27FC236}">
                  <a16:creationId xmlns:a16="http://schemas.microsoft.com/office/drawing/2014/main" id="{3706E0F9-1F25-6373-683B-F38B60DDB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154" y="2527550"/>
              <a:ext cx="1660328" cy="1663438"/>
            </a:xfrm>
            <a:prstGeom prst="rect">
              <a:avLst/>
            </a:prstGeom>
          </p:spPr>
        </p:pic>
        <p:pic>
          <p:nvPicPr>
            <p:cNvPr id="7" name="Picture 6" descr="Picture of two arrows showing data flowing on a network.">
              <a:extLst>
                <a:ext uri="{FF2B5EF4-FFF2-40B4-BE49-F238E27FC236}">
                  <a16:creationId xmlns:a16="http://schemas.microsoft.com/office/drawing/2014/main" id="{0FD98F44-4AAC-3165-130A-B9CD17BDC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2814" y="2529106"/>
              <a:ext cx="1660327" cy="16603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98BAA4-C382-7A5A-E1B6-12B583335416}"/>
                </a:ext>
              </a:extLst>
            </p:cNvPr>
            <p:cNvSpPr txBox="1"/>
            <p:nvPr/>
          </p:nvSpPr>
          <p:spPr>
            <a:xfrm>
              <a:off x="2372521" y="4430269"/>
              <a:ext cx="1254318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75EF87-9CFB-531B-0346-69318E161B7A}"/>
                </a:ext>
              </a:extLst>
            </p:cNvPr>
            <p:cNvSpPr txBox="1"/>
            <p:nvPr/>
          </p:nvSpPr>
          <p:spPr>
            <a:xfrm>
              <a:off x="8659117" y="4430269"/>
              <a:ext cx="104240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DB2A26-0907-DA1D-42C0-9C9F0B30734A}"/>
                </a:ext>
              </a:extLst>
            </p:cNvPr>
            <p:cNvSpPr txBox="1"/>
            <p:nvPr/>
          </p:nvSpPr>
          <p:spPr>
            <a:xfrm>
              <a:off x="5348337" y="4430269"/>
              <a:ext cx="158928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Networking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5585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17E2-0AE9-35BF-B7A2-37D5EB0E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Cloud Providers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66893-7B2A-0E63-AE88-0200A4210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607246"/>
            <a:ext cx="11013474" cy="2856167"/>
          </a:xfrm>
        </p:spPr>
        <p:txBody>
          <a:bodyPr/>
          <a:lstStyle/>
          <a:p>
            <a:r>
              <a:rPr lang="en-MY" sz="3200" dirty="0"/>
              <a:t>Companies(</a:t>
            </a:r>
            <a:r>
              <a:rPr lang="en-MY" sz="3200" i="1" dirty="0"/>
              <a:t>Microsoft, Amazon</a:t>
            </a:r>
            <a:r>
              <a:rPr lang="en-MY" sz="3200" dirty="0"/>
              <a:t>) who build huge data centres </a:t>
            </a:r>
          </a:p>
          <a:p>
            <a:r>
              <a:rPr lang="en-MY" sz="3200" dirty="0"/>
              <a:t>Fill it with servers, networking, </a:t>
            </a:r>
          </a:p>
          <a:p>
            <a:r>
              <a:rPr lang="en-MY" sz="3200" dirty="0"/>
              <a:t>cooling, electricity etc. </a:t>
            </a:r>
          </a:p>
          <a:p>
            <a:r>
              <a:rPr lang="en-MY" sz="3200" dirty="0"/>
              <a:t> Design and install various services </a:t>
            </a:r>
          </a:p>
          <a:p>
            <a:r>
              <a:rPr lang="en-MY" sz="3200" dirty="0"/>
              <a:t>Make it publicly accessible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BA34D-02D8-EA55-F08E-09494BA55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05869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B2BFE41-3524-3DD7-E6C5-FB9FEB18FA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1344482-6411-16E0-C2BF-7346E4BA4C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6AE212-3988-41D6-F06D-0E811171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056" y="1152766"/>
            <a:ext cx="6923888" cy="3444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B152249-7033-FE1B-7AD7-14FD3DCA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Cloud Service </a:t>
            </a:r>
          </a:p>
        </p:txBody>
      </p:sp>
    </p:spTree>
    <p:extLst>
      <p:ext uri="{BB962C8B-B14F-4D97-AF65-F5344CB8AC3E}">
        <p14:creationId xmlns:p14="http://schemas.microsoft.com/office/powerpoint/2010/main" val="10908834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0F2C-2810-32C6-9FA7-DADE61F7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DataCenter</a:t>
            </a:r>
            <a:endParaRPr lang="en-US" dirty="0"/>
          </a:p>
        </p:txBody>
      </p:sp>
      <p:pic>
        <p:nvPicPr>
          <p:cNvPr id="6" name="Picture 5" descr="A large factory in a field&#10;&#10;Description automatically generated with medium confidence">
            <a:extLst>
              <a:ext uri="{FF2B5EF4-FFF2-40B4-BE49-F238E27FC236}">
                <a16:creationId xmlns:a16="http://schemas.microsoft.com/office/drawing/2014/main" id="{C6850206-F22B-D1A4-29BA-9EB12C096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8" r="2" b="2"/>
          <a:stretch/>
        </p:blipFill>
        <p:spPr>
          <a:xfrm>
            <a:off x="4064000" y="1581150"/>
            <a:ext cx="7535862" cy="4430720"/>
          </a:xfrm>
          <a:prstGeom prst="rect">
            <a:avLst/>
          </a:prstGeom>
          <a:noFill/>
          <a:ln>
            <a:noFill/>
          </a:ln>
        </p:spPr>
      </p:pic>
      <p:sp>
        <p:nvSpPr>
          <p:cNvPr id="6158" name="Text Placeholder 4">
            <a:extLst>
              <a:ext uri="{FF2B5EF4-FFF2-40B4-BE49-F238E27FC236}">
                <a16:creationId xmlns:a16="http://schemas.microsoft.com/office/drawing/2014/main" id="{9632BC28-8BF2-501B-1E50-0D026461F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</p:spPr>
        <p:txBody>
          <a:bodyPr/>
          <a:lstStyle/>
          <a:p>
            <a:endParaRPr lang="en-US"/>
          </a:p>
        </p:txBody>
      </p:sp>
      <p:sp>
        <p:nvSpPr>
          <p:cNvPr id="6160" name="Text Placeholder 5">
            <a:extLst>
              <a:ext uri="{FF2B5EF4-FFF2-40B4-BE49-F238E27FC236}">
                <a16:creationId xmlns:a16="http://schemas.microsoft.com/office/drawing/2014/main" id="{17C1E41D-ACD2-10D9-922B-06BC90AFD4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977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AC25C-730F-99FB-2A8C-F1D5F574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DataCenter</a:t>
            </a:r>
            <a:r>
              <a:rPr lang="en-US" dirty="0"/>
              <a:t> Inside View</a:t>
            </a:r>
          </a:p>
        </p:txBody>
      </p:sp>
      <p:pic>
        <p:nvPicPr>
          <p:cNvPr id="8" name="Picture Placeholder 7" descr="A long hallway with rows of computer servers&#10;&#10;Description automatically generated">
            <a:extLst>
              <a:ext uri="{FF2B5EF4-FFF2-40B4-BE49-F238E27FC236}">
                <a16:creationId xmlns:a16="http://schemas.microsoft.com/office/drawing/2014/main" id="{FD32F782-650C-E5AA-20ED-2CF3B59386B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429" b="429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7AF342-474E-A698-3869-DA4D022C07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03D839-D181-1AA1-541E-D1CD727E3E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F5142-0D90-9F3C-9A5C-185D52386F07}"/>
              </a:ext>
            </a:extLst>
          </p:cNvPr>
          <p:cNvSpPr/>
          <p:nvPr/>
        </p:nvSpPr>
        <p:spPr bwMode="auto">
          <a:xfrm>
            <a:off x="4206240" y="2971800"/>
            <a:ext cx="7254240" cy="1280160"/>
          </a:xfrm>
          <a:prstGeom prst="rect">
            <a:avLst/>
          </a:prstGeom>
          <a:solidFill>
            <a:schemeClr val="bg2">
              <a:alpha val="51519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100k physical Server /Datacenter</a:t>
            </a:r>
          </a:p>
        </p:txBody>
      </p:sp>
    </p:spTree>
    <p:extLst>
      <p:ext uri="{BB962C8B-B14F-4D97-AF65-F5344CB8AC3E}">
        <p14:creationId xmlns:p14="http://schemas.microsoft.com/office/powerpoint/2010/main" val="3981803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267A33-2D63-6B8D-43CE-675505D5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800F71-B561-BA25-3E83-782026B54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77766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create a cloud environment in their datacenter.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are responsible for operating the services they provide.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Does not provide access to users outside of the organization.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68B9A-AC51-7099-4DDB-EB312B5F4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2" cy="443072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64348E1-2F3C-58EE-FE0B-D4A5F9107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533" t="-3425" r="-116533" b="-3425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3488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591182-DBA0-D27C-33B1-169E4956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60A702-2E1B-F2B0-91FE-ED9BE5B51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289300" cy="2769989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Owned by cloud services or hosting provider.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Provides resources and services to multiple </a:t>
            </a:r>
            <a:r>
              <a:rPr lang="en-US" sz="2000">
                <a:latin typeface="+mn-lt"/>
              </a:rPr>
              <a:t>organizations and </a:t>
            </a:r>
            <a:r>
              <a:rPr lang="en-US" sz="2000" dirty="0">
                <a:latin typeface="+mn-lt"/>
              </a:rPr>
              <a:t>users.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Accessed via secure network connection (typically </a:t>
            </a:r>
            <a:r>
              <a:rPr lang="en-US" sz="2000">
                <a:latin typeface="+mn-lt"/>
              </a:rPr>
              <a:t>over the internet</a:t>
            </a:r>
            <a:r>
              <a:rPr lang="en-US" sz="2000" dirty="0">
                <a:latin typeface="+mn-lt"/>
              </a:rPr>
              <a:t>).</a:t>
            </a:r>
          </a:p>
        </p:txBody>
      </p:sp>
      <p:pic>
        <p:nvPicPr>
          <p:cNvPr id="12" name="Picture Placeholder 11" descr="Multiple hands hold data up to servers in the clouds.">
            <a:extLst>
              <a:ext uri="{FF2B5EF4-FFF2-40B4-BE49-F238E27FC236}">
                <a16:creationId xmlns:a16="http://schemas.microsoft.com/office/drawing/2014/main" id="{292D9EE7-2B7D-0F7F-E5EB-9499F60B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35" t="-20303" r="-19535" b="-20303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096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DB7452-CCD5-7000-9ED8-2B97B756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3030"/>
                </a:solidFill>
                <a:latin typeface="Segoe UI Semibold (Headings)"/>
              </a:rPr>
              <a:t>Hybrid cloud</a:t>
            </a:r>
            <a:endParaRPr lang="en-US" dirty="0"/>
          </a:p>
        </p:txBody>
      </p:sp>
      <p:pic>
        <p:nvPicPr>
          <p:cNvPr id="12" name="Picture Placeholder 11" descr="The public cloud image and private cloud image are connected with a plus sign, demonstrating that a hybrid cloud is a combination of the two.">
            <a:extLst>
              <a:ext uri="{FF2B5EF4-FFF2-40B4-BE49-F238E27FC236}">
                <a16:creationId xmlns:a16="http://schemas.microsoft.com/office/drawing/2014/main" id="{82CE542A-F0AF-D7B4-7A47-48DD4BF3E71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71" t="-211" r="-44171" b="-211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639F9-40A9-E90F-85D5-7F33E4F00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Combines </a:t>
            </a:r>
            <a:r>
              <a:rPr lang="en-US" sz="2000" b="1" dirty="0"/>
              <a:t>public</a:t>
            </a:r>
            <a:r>
              <a:rPr lang="en-US" sz="2000" dirty="0"/>
              <a:t> and </a:t>
            </a:r>
            <a:r>
              <a:rPr lang="en-US" sz="2000" b="1" dirty="0"/>
              <a:t>private</a:t>
            </a:r>
            <a:r>
              <a:rPr lang="en-US" sz="2000" dirty="0"/>
              <a:t> clouds to allow applications to run in the most appropriate location.</a:t>
            </a:r>
          </a:p>
        </p:txBody>
      </p:sp>
    </p:spTree>
    <p:extLst>
      <p:ext uri="{BB962C8B-B14F-4D97-AF65-F5344CB8AC3E}">
        <p14:creationId xmlns:p14="http://schemas.microsoft.com/office/powerpoint/2010/main" val="338216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15EF2-21C8-3FB7-E760-1E31E744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VS 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49E6B-6516-F835-4D19-93E5618D5404}"/>
              </a:ext>
            </a:extLst>
          </p:cNvPr>
          <p:cNvSpPr txBox="1"/>
          <p:nvPr/>
        </p:nvSpPr>
        <p:spPr>
          <a:xfrm>
            <a:off x="588262" y="1669276"/>
            <a:ext cx="9942578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 err="1"/>
              <a:t>AWS</a:t>
            </a:r>
            <a:r>
              <a:rPr lang="en-MY" dirty="0" err="1"/>
              <a:t>:Launched</a:t>
            </a:r>
            <a:r>
              <a:rPr lang="en-MY" dirty="0"/>
              <a:t> in 2006</a:t>
            </a:r>
          </a:p>
          <a:p>
            <a:r>
              <a:rPr lang="en-MY" dirty="0"/>
              <a:t>	Largest market share</a:t>
            </a:r>
          </a:p>
          <a:p>
            <a:pPr lvl="2"/>
            <a:r>
              <a:rPr lang="en-MY" dirty="0"/>
              <a:t>Broad adoption across various industries</a:t>
            </a:r>
          </a:p>
          <a:p>
            <a:pPr lvl="2"/>
            <a:r>
              <a:rPr lang="en-MY" dirty="0"/>
              <a:t>Pay-as-you-go, reserved instances, savings plans, spot instances</a:t>
            </a:r>
          </a:p>
          <a:p>
            <a:r>
              <a:rPr lang="en-MY" b="1" dirty="0" err="1"/>
              <a:t>Azure</a:t>
            </a:r>
            <a:r>
              <a:rPr lang="en-MY" dirty="0" err="1"/>
              <a:t>:Launched</a:t>
            </a:r>
            <a:r>
              <a:rPr lang="en-MY" dirty="0"/>
              <a:t> in 2010</a:t>
            </a:r>
          </a:p>
          <a:p>
            <a:r>
              <a:rPr lang="en-MY" dirty="0"/>
              <a:t>	Second-largest market share</a:t>
            </a:r>
          </a:p>
          <a:p>
            <a:r>
              <a:rPr lang="en-MY" dirty="0"/>
              <a:t>	Strong presence in the enterprise sector</a:t>
            </a:r>
          </a:p>
          <a:p>
            <a:r>
              <a:rPr lang="en-MY" dirty="0"/>
              <a:t>	Pay-as-you-go, reserved instances, spot pricing</a:t>
            </a:r>
          </a:p>
        </p:txBody>
      </p:sp>
    </p:spTree>
    <p:extLst>
      <p:ext uri="{BB962C8B-B14F-4D97-AF65-F5344CB8AC3E}">
        <p14:creationId xmlns:p14="http://schemas.microsoft.com/office/powerpoint/2010/main" val="35236899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97AAD-B881-8DD6-1017-5112AF32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/>
              <a:t>Learning path 01―outline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0A6F3-0572-77F3-913E-6A46C2CDBF0E}"/>
              </a:ext>
            </a:extLst>
          </p:cNvPr>
          <p:cNvSpPr txBox="1">
            <a:spLocks/>
          </p:cNvSpPr>
          <p:nvPr/>
        </p:nvSpPr>
        <p:spPr>
          <a:xfrm>
            <a:off x="588261" y="1141997"/>
            <a:ext cx="1101160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n-US" sz="2000" dirty="0"/>
              <a:t>You will learn the following concepts:</a:t>
            </a:r>
          </a:p>
        </p:txBody>
      </p:sp>
      <p:sp>
        <p:nvSpPr>
          <p:cNvPr id="6" name="Oval 5" descr="icon of a finger pushing a button">
            <a:extLst>
              <a:ext uri="{FF2B5EF4-FFF2-40B4-BE49-F238E27FC236}">
                <a16:creationId xmlns:a16="http://schemas.microsoft.com/office/drawing/2014/main" id="{BFD46395-0EC5-8BCA-2693-D5467E86B314}"/>
              </a:ext>
            </a:extLst>
          </p:cNvPr>
          <p:cNvSpPr>
            <a:spLocks/>
          </p:cNvSpPr>
          <p:nvPr/>
        </p:nvSpPr>
        <p:spPr bwMode="auto">
          <a:xfrm>
            <a:off x="616710" y="1712228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714F0-FC92-BAD2-21FC-03C9FF8A7144}"/>
              </a:ext>
            </a:extLst>
          </p:cNvPr>
          <p:cNvSpPr txBox="1">
            <a:spLocks/>
          </p:cNvSpPr>
          <p:nvPr/>
        </p:nvSpPr>
        <p:spPr>
          <a:xfrm>
            <a:off x="1278671" y="1809994"/>
            <a:ext cx="4952008" cy="1723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Cloud computing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World is going to the Cloud 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Before cloud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Before cloud – Use case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Cloud </a:t>
            </a:r>
          </a:p>
        </p:txBody>
      </p:sp>
      <p:sp>
        <p:nvSpPr>
          <p:cNvPr id="8" name="Oval 7" descr="icon of a finger pushing a button">
            <a:extLst>
              <a:ext uri="{FF2B5EF4-FFF2-40B4-BE49-F238E27FC236}">
                <a16:creationId xmlns:a16="http://schemas.microsoft.com/office/drawing/2014/main" id="{FC4F2B52-E35C-7EAF-50F4-1B5A91A108EE}"/>
              </a:ext>
            </a:extLst>
          </p:cNvPr>
          <p:cNvSpPr>
            <a:spLocks/>
          </p:cNvSpPr>
          <p:nvPr/>
        </p:nvSpPr>
        <p:spPr bwMode="auto">
          <a:xfrm>
            <a:off x="616710" y="3835920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095BB-4D61-14C0-01D5-658BADCBAB06}"/>
              </a:ext>
            </a:extLst>
          </p:cNvPr>
          <p:cNvSpPr txBox="1">
            <a:spLocks/>
          </p:cNvSpPr>
          <p:nvPr/>
        </p:nvSpPr>
        <p:spPr>
          <a:xfrm>
            <a:off x="1278671" y="3926060"/>
            <a:ext cx="4952008" cy="66172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j-lt"/>
              </a:rPr>
              <a:t>Azure Learning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Learning</a:t>
            </a:r>
          </a:p>
        </p:txBody>
      </p:sp>
      <p:sp>
        <p:nvSpPr>
          <p:cNvPr id="11" name="Oval 10" descr="icon of a finger pushing a button">
            <a:extLst>
              <a:ext uri="{FF2B5EF4-FFF2-40B4-BE49-F238E27FC236}">
                <a16:creationId xmlns:a16="http://schemas.microsoft.com/office/drawing/2014/main" id="{4B7EF41F-6AC4-58DA-5BDD-37341B4844AF}"/>
              </a:ext>
            </a:extLst>
          </p:cNvPr>
          <p:cNvSpPr>
            <a:spLocks/>
          </p:cNvSpPr>
          <p:nvPr/>
        </p:nvSpPr>
        <p:spPr bwMode="auto">
          <a:xfrm>
            <a:off x="616710" y="4851763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83A29-5A64-F61E-9606-420F30E55D8A}"/>
              </a:ext>
            </a:extLst>
          </p:cNvPr>
          <p:cNvSpPr txBox="1">
            <a:spLocks/>
          </p:cNvSpPr>
          <p:nvPr/>
        </p:nvSpPr>
        <p:spPr>
          <a:xfrm>
            <a:off x="1278672" y="4934131"/>
            <a:ext cx="4952008" cy="66172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j-lt"/>
              </a:rPr>
              <a:t>Azure Certification 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Certification </a:t>
            </a:r>
          </a:p>
        </p:txBody>
      </p:sp>
      <p:pic>
        <p:nvPicPr>
          <p:cNvPr id="22" name="Graphic 3">
            <a:extLst>
              <a:ext uri="{FF2B5EF4-FFF2-40B4-BE49-F238E27FC236}">
                <a16:creationId xmlns:a16="http://schemas.microsoft.com/office/drawing/2014/main" id="{CEE1C0ED-8223-0284-2D33-ADDE6EB25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4" b="-315"/>
          <a:stretch/>
        </p:blipFill>
        <p:spPr>
          <a:xfrm>
            <a:off x="6966497" y="1806289"/>
            <a:ext cx="3861160" cy="38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4636-58A0-ECF9-0D17-4596A8E9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2" y="356616"/>
            <a:ext cx="11013474" cy="984885"/>
          </a:xfrm>
        </p:spPr>
        <p:txBody>
          <a:bodyPr/>
          <a:lstStyle/>
          <a:p>
            <a:r>
              <a:rPr lang="en-US" dirty="0"/>
              <a:t>World is going to the Cloud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cloud in a jar&#10;&#10;Description automatically generated">
            <a:extLst>
              <a:ext uri="{FF2B5EF4-FFF2-40B4-BE49-F238E27FC236}">
                <a16:creationId xmlns:a16="http://schemas.microsoft.com/office/drawing/2014/main" id="{8DA8F6C4-B7CE-18D6-79EF-A2F9AA0D3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7"/>
          <a:stretch/>
        </p:blipFill>
        <p:spPr>
          <a:xfrm>
            <a:off x="0" y="1188719"/>
            <a:ext cx="4445000" cy="563917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4E4AC3-2FF4-0F90-17E7-7D2A43918E12}"/>
              </a:ext>
            </a:extLst>
          </p:cNvPr>
          <p:cNvSpPr/>
          <p:nvPr/>
        </p:nvSpPr>
        <p:spPr bwMode="auto">
          <a:xfrm>
            <a:off x="4876800" y="1341501"/>
            <a:ext cx="6675120" cy="62445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MY" sz="2400" b="1" dirty="0"/>
              <a:t>90% of Software Companies Use Cloud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5E9001-106C-5B71-AF89-BD62B40E88FE}"/>
              </a:ext>
            </a:extLst>
          </p:cNvPr>
          <p:cNvSpPr/>
          <p:nvPr/>
        </p:nvSpPr>
        <p:spPr bwMode="auto">
          <a:xfrm>
            <a:off x="4924743" y="2326386"/>
            <a:ext cx="6675120" cy="62445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MY" sz="2400" b="1" dirty="0"/>
              <a:t>Nearly $600 Billion in End-User Spending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D71A22-A5CA-4C3E-DE4D-B2883EB3BADC}"/>
              </a:ext>
            </a:extLst>
          </p:cNvPr>
          <p:cNvSpPr/>
          <p:nvPr/>
        </p:nvSpPr>
        <p:spPr bwMode="auto">
          <a:xfrm>
            <a:off x="4924743" y="3384100"/>
            <a:ext cx="6675120" cy="134023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MY" sz="2400" b="1" dirty="0"/>
              <a:t>Microsoft announces US$2.2 billion investment to fuel Malaysia’s cloud and AI transformation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87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Why Cloud?</a:t>
            </a:r>
          </a:p>
        </p:txBody>
      </p:sp>
    </p:spTree>
    <p:extLst>
      <p:ext uri="{BB962C8B-B14F-4D97-AF65-F5344CB8AC3E}">
        <p14:creationId xmlns:p14="http://schemas.microsoft.com/office/powerpoint/2010/main" val="17619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671B-6CE5-3864-BEEC-3A7147B3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2" y="487816"/>
            <a:ext cx="11013474" cy="492443"/>
          </a:xfrm>
        </p:spPr>
        <p:txBody>
          <a:bodyPr/>
          <a:lstStyle/>
          <a:p>
            <a:r>
              <a:rPr lang="en-US" dirty="0"/>
              <a:t>Before the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535CB-0EEB-960A-E918-A41BD8FF54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9829" y="1219200"/>
            <a:ext cx="6744051" cy="4592026"/>
          </a:xfrm>
        </p:spPr>
        <p:txBody>
          <a:bodyPr/>
          <a:lstStyle/>
          <a:p>
            <a:r>
              <a:rPr lang="en-US" sz="3600" dirty="0"/>
              <a:t>If you needs server, you had to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Buy it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Install it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Maintain it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Replace it when it’s become old </a:t>
            </a:r>
          </a:p>
          <a:p>
            <a:pPr marL="1143000" lvl="3" indent="-457200">
              <a:buFont typeface="Wingdings" pitchFamily="2" charset="2"/>
              <a:buChar char="Ø"/>
            </a:pPr>
            <a:r>
              <a:rPr lang="en-US" sz="3200" dirty="0"/>
              <a:t>Have own IT team </a:t>
            </a:r>
          </a:p>
          <a:p>
            <a:pPr lvl="3"/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F3F81-1567-E7C9-9E2C-D10C20B5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0" name="Picture 9" descr="A person standing in a hallway of lockers&#10;&#10;Description automatically generated">
            <a:extLst>
              <a:ext uri="{FF2B5EF4-FFF2-40B4-BE49-F238E27FC236}">
                <a16:creationId xmlns:a16="http://schemas.microsoft.com/office/drawing/2014/main" id="{44E7623E-3F8C-E8E5-DDC3-C5E9DE07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4991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94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B1A4-5C3F-F25B-6371-149E1C7C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You often ended up with this</a:t>
            </a:r>
          </a:p>
        </p:txBody>
      </p:sp>
      <p:pic>
        <p:nvPicPr>
          <p:cNvPr id="6" name="Picture 5" descr="A computer server with many wires&#10;&#10;Description automatically generated with medium confidence">
            <a:extLst>
              <a:ext uri="{FF2B5EF4-FFF2-40B4-BE49-F238E27FC236}">
                <a16:creationId xmlns:a16="http://schemas.microsoft.com/office/drawing/2014/main" id="{39991E83-8171-BF07-2F87-862F7048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1254"/>
          <a:stretch/>
        </p:blipFill>
        <p:spPr>
          <a:xfrm>
            <a:off x="4064000" y="1581150"/>
            <a:ext cx="7535862" cy="443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0CCC59A-B6E7-52F6-7FCF-610B38C16B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81150"/>
            <a:ext cx="3709418" cy="2055947"/>
          </a:xfrm>
        </p:spPr>
        <p:txBody>
          <a:bodyPr/>
          <a:lstStyle/>
          <a:p>
            <a:pPr lvl="2"/>
            <a:r>
              <a:rPr lang="en-US" sz="2800" dirty="0"/>
              <a:t>Networking</a:t>
            </a:r>
          </a:p>
          <a:p>
            <a:pPr lvl="2"/>
            <a:r>
              <a:rPr lang="en-US" sz="2800" dirty="0"/>
              <a:t>Database</a:t>
            </a:r>
          </a:p>
          <a:p>
            <a:pPr lvl="2"/>
            <a:r>
              <a:rPr lang="en-US" sz="2800" dirty="0"/>
              <a:t>User Management</a:t>
            </a:r>
          </a:p>
          <a:p>
            <a:pPr lvl="2"/>
            <a:r>
              <a:rPr lang="en-US" sz="2800" dirty="0"/>
              <a:t>And more ..</a:t>
            </a:r>
          </a:p>
        </p:txBody>
      </p:sp>
    </p:spTree>
    <p:extLst>
      <p:ext uri="{BB962C8B-B14F-4D97-AF65-F5344CB8AC3E}">
        <p14:creationId xmlns:p14="http://schemas.microsoft.com/office/powerpoint/2010/main" val="88527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ipkart Big Billion Days 2022 Sale Ends Tonight: Best Offers on Mobile  Phones, Electronics | Gadgets 360">
            <a:extLst>
              <a:ext uri="{FF2B5EF4-FFF2-40B4-BE49-F238E27FC236}">
                <a16:creationId xmlns:a16="http://schemas.microsoft.com/office/drawing/2014/main" id="{B5F1DBB1-B081-640F-9BBC-57E9AD3DC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D1E0AE-70BB-61FC-3CF2-EDF62928C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B613A-D96B-10C5-588E-14C24DD2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2E1132-3F8B-CD16-79D4-7DE9F62B27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34449E-D2EF-7664-9B51-E32B13B9B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A187D-5B9D-90ED-2133-813D166E1FA3}"/>
              </a:ext>
            </a:extLst>
          </p:cNvPr>
          <p:cNvSpPr/>
          <p:nvPr/>
        </p:nvSpPr>
        <p:spPr bwMode="auto">
          <a:xfrm>
            <a:off x="883920" y="822960"/>
            <a:ext cx="10454640" cy="4968240"/>
          </a:xfrm>
          <a:prstGeom prst="rect">
            <a:avLst/>
          </a:prstGeom>
          <a:solidFill>
            <a:schemeClr val="bg2">
              <a:alpha val="8569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Placeholder 8" descr="Computer outline">
            <a:extLst>
              <a:ext uri="{FF2B5EF4-FFF2-40B4-BE49-F238E27FC236}">
                <a16:creationId xmlns:a16="http://schemas.microsoft.com/office/drawing/2014/main" id="{63136BC7-25B1-E3AC-C71D-13F28CBA62B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>
          <a:xfrm>
            <a:off x="5760719" y="3873936"/>
            <a:ext cx="830071" cy="1412480"/>
          </a:xfrm>
        </p:spPr>
      </p:pic>
      <p:pic>
        <p:nvPicPr>
          <p:cNvPr id="10" name="Picture Placeholder 8" descr="Computer outline">
            <a:extLst>
              <a:ext uri="{FF2B5EF4-FFF2-40B4-BE49-F238E27FC236}">
                <a16:creationId xmlns:a16="http://schemas.microsoft.com/office/drawing/2014/main" id="{C9AB03E2-37DF-107A-8951-313FC3F0E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 bwMode="ltGray">
          <a:xfrm>
            <a:off x="6323075" y="4205880"/>
            <a:ext cx="830071" cy="141248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9DBDE4-890C-720C-AFC9-53EF431876B4}"/>
              </a:ext>
            </a:extLst>
          </p:cNvPr>
          <p:cNvSpPr/>
          <p:nvPr/>
        </p:nvSpPr>
        <p:spPr bwMode="auto">
          <a:xfrm>
            <a:off x="1051560" y="3200400"/>
            <a:ext cx="860631" cy="1066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AB25B-806E-0267-5653-83697EDFDA28}"/>
              </a:ext>
            </a:extLst>
          </p:cNvPr>
          <p:cNvSpPr txBox="1"/>
          <p:nvPr/>
        </p:nvSpPr>
        <p:spPr>
          <a:xfrm>
            <a:off x="1246249" y="3395280"/>
            <a:ext cx="6659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E221E-BC75-F05D-7B94-146070B58471}"/>
              </a:ext>
            </a:extLst>
          </p:cNvPr>
          <p:cNvSpPr txBox="1"/>
          <p:nvPr/>
        </p:nvSpPr>
        <p:spPr>
          <a:xfrm>
            <a:off x="7279128" y="4580176"/>
            <a:ext cx="792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60%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C9082-4A4D-CC36-9FF9-C7C1768C16A5}"/>
              </a:ext>
            </a:extLst>
          </p:cNvPr>
          <p:cNvSpPr/>
          <p:nvPr/>
        </p:nvSpPr>
        <p:spPr bwMode="auto">
          <a:xfrm>
            <a:off x="2071782" y="3205953"/>
            <a:ext cx="860631" cy="101127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247B6-D166-20B3-FD1E-CDF6542CEBBF}"/>
              </a:ext>
            </a:extLst>
          </p:cNvPr>
          <p:cNvSpPr txBox="1"/>
          <p:nvPr/>
        </p:nvSpPr>
        <p:spPr>
          <a:xfrm>
            <a:off x="2305562" y="339528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Feb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F4BC3-93BD-7421-C0F8-D0A9F5F20C8C}"/>
              </a:ext>
            </a:extLst>
          </p:cNvPr>
          <p:cNvSpPr/>
          <p:nvPr/>
        </p:nvSpPr>
        <p:spPr bwMode="auto">
          <a:xfrm>
            <a:off x="3132924" y="3223237"/>
            <a:ext cx="860631" cy="101127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FE5166-500B-25C3-BE4D-1B698B01EBFA}"/>
              </a:ext>
            </a:extLst>
          </p:cNvPr>
          <p:cNvSpPr txBox="1"/>
          <p:nvPr/>
        </p:nvSpPr>
        <p:spPr>
          <a:xfrm>
            <a:off x="3301569" y="341052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March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4B1114-5E8C-ED59-43DA-915E2FD47B01}"/>
              </a:ext>
            </a:extLst>
          </p:cNvPr>
          <p:cNvSpPr/>
          <p:nvPr/>
        </p:nvSpPr>
        <p:spPr bwMode="auto">
          <a:xfrm>
            <a:off x="4104194" y="3236739"/>
            <a:ext cx="773281" cy="9925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637EC-1002-64A6-14F6-41852D07166B}"/>
              </a:ext>
            </a:extLst>
          </p:cNvPr>
          <p:cNvSpPr txBox="1"/>
          <p:nvPr/>
        </p:nvSpPr>
        <p:spPr>
          <a:xfrm>
            <a:off x="4207079" y="339528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April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3BAB63-5D4B-EF0A-F169-7CFC708C64F1}"/>
              </a:ext>
            </a:extLst>
          </p:cNvPr>
          <p:cNvSpPr/>
          <p:nvPr/>
        </p:nvSpPr>
        <p:spPr bwMode="auto">
          <a:xfrm>
            <a:off x="5010231" y="3234672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18DFB7-FC50-ACD7-5176-B452F6227C7A}"/>
              </a:ext>
            </a:extLst>
          </p:cNvPr>
          <p:cNvSpPr txBox="1"/>
          <p:nvPr/>
        </p:nvSpPr>
        <p:spPr>
          <a:xfrm>
            <a:off x="5264826" y="341052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May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65F358-C596-7F51-B0B0-52746F9D8ED3}"/>
              </a:ext>
            </a:extLst>
          </p:cNvPr>
          <p:cNvSpPr/>
          <p:nvPr/>
        </p:nvSpPr>
        <p:spPr bwMode="auto">
          <a:xfrm>
            <a:off x="6014760" y="3223237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E7D064-8D56-C5FC-334F-0EB9D88C8FF1}"/>
              </a:ext>
            </a:extLst>
          </p:cNvPr>
          <p:cNvSpPr txBox="1"/>
          <p:nvPr/>
        </p:nvSpPr>
        <p:spPr>
          <a:xfrm>
            <a:off x="6269355" y="3399085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June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423CBB-5E9D-DEC4-70E7-06358CD56492}"/>
              </a:ext>
            </a:extLst>
          </p:cNvPr>
          <p:cNvSpPr/>
          <p:nvPr/>
        </p:nvSpPr>
        <p:spPr bwMode="auto">
          <a:xfrm>
            <a:off x="7048242" y="3201512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38DAE-E8CC-2AAA-D179-B5776A25AF5B}"/>
              </a:ext>
            </a:extLst>
          </p:cNvPr>
          <p:cNvSpPr txBox="1"/>
          <p:nvPr/>
        </p:nvSpPr>
        <p:spPr>
          <a:xfrm>
            <a:off x="7302837" y="337736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July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C94748-BA82-5A23-35BB-593CC05BE803}"/>
              </a:ext>
            </a:extLst>
          </p:cNvPr>
          <p:cNvSpPr/>
          <p:nvPr/>
        </p:nvSpPr>
        <p:spPr bwMode="auto">
          <a:xfrm>
            <a:off x="8027932" y="3220544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5490E-95E4-844C-005B-465CBF01B72C}"/>
              </a:ext>
            </a:extLst>
          </p:cNvPr>
          <p:cNvSpPr txBox="1"/>
          <p:nvPr/>
        </p:nvSpPr>
        <p:spPr>
          <a:xfrm>
            <a:off x="8282527" y="3396392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Aug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FBA948-3CED-712C-84D1-4BE7C32447B8}"/>
              </a:ext>
            </a:extLst>
          </p:cNvPr>
          <p:cNvSpPr/>
          <p:nvPr/>
        </p:nvSpPr>
        <p:spPr bwMode="auto">
          <a:xfrm>
            <a:off x="8993304" y="3234672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6958F-47E8-082C-E89E-A67C56A061F9}"/>
              </a:ext>
            </a:extLst>
          </p:cNvPr>
          <p:cNvSpPr txBox="1"/>
          <p:nvPr/>
        </p:nvSpPr>
        <p:spPr>
          <a:xfrm>
            <a:off x="9247899" y="341052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Sep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957537-A78C-D56E-31EC-E92057E9CD9D}"/>
              </a:ext>
            </a:extLst>
          </p:cNvPr>
          <p:cNvSpPr/>
          <p:nvPr/>
        </p:nvSpPr>
        <p:spPr bwMode="auto">
          <a:xfrm>
            <a:off x="9920960" y="3234672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A4400D-531E-D2AB-9D28-F57C9BB072FF}"/>
              </a:ext>
            </a:extLst>
          </p:cNvPr>
          <p:cNvSpPr txBox="1"/>
          <p:nvPr/>
        </p:nvSpPr>
        <p:spPr>
          <a:xfrm>
            <a:off x="10175555" y="3410520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Oct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0D465F-2C90-3C95-849F-0DBFEB8A69AA}"/>
              </a:ext>
            </a:extLst>
          </p:cNvPr>
          <p:cNvSpPr/>
          <p:nvPr/>
        </p:nvSpPr>
        <p:spPr bwMode="auto">
          <a:xfrm>
            <a:off x="10881357" y="3220544"/>
            <a:ext cx="768190" cy="189976"/>
          </a:xfrm>
          <a:prstGeom prst="rect">
            <a:avLst/>
          </a:prstGeom>
          <a:solidFill>
            <a:srgbClr val="FF5C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19EB4-52E3-0DF4-2F2D-9E9FD53DEA8C}"/>
              </a:ext>
            </a:extLst>
          </p:cNvPr>
          <p:cNvSpPr txBox="1"/>
          <p:nvPr/>
        </p:nvSpPr>
        <p:spPr>
          <a:xfrm>
            <a:off x="11135951" y="3396392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Nov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696965-0132-9696-D75B-F618FDF59DAB}"/>
              </a:ext>
            </a:extLst>
          </p:cNvPr>
          <p:cNvSpPr/>
          <p:nvPr/>
        </p:nvSpPr>
        <p:spPr bwMode="auto">
          <a:xfrm>
            <a:off x="7302836" y="1356360"/>
            <a:ext cx="2359323" cy="90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Year End Sale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716801-D51F-16A8-1CCE-3A7492C58207}"/>
              </a:ext>
            </a:extLst>
          </p:cNvPr>
          <p:cNvSpPr txBox="1"/>
          <p:nvPr/>
        </p:nvSpPr>
        <p:spPr>
          <a:xfrm>
            <a:off x="7762067" y="4501595"/>
            <a:ext cx="13844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To </a:t>
            </a:r>
            <a:r>
              <a:rPr lang="en-US" sz="2400" b="1" dirty="0">
                <a:solidFill>
                  <a:srgbClr val="FF0000"/>
                </a:solidFill>
              </a:rPr>
              <a:t>120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</a:p>
        </p:txBody>
      </p:sp>
      <p:pic>
        <p:nvPicPr>
          <p:cNvPr id="1028" name="Picture 4" descr="Sound Cannons: Crowd Control and Permanent Hearing Damage - AudioCardio ...">
            <a:extLst>
              <a:ext uri="{FF2B5EF4-FFF2-40B4-BE49-F238E27FC236}">
                <a16:creationId xmlns:a16="http://schemas.microsoft.com/office/drawing/2014/main" id="{175516ED-563A-9639-6D12-E5E59DA1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4" y="112254"/>
            <a:ext cx="3958785" cy="264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70CD6143-1C30-57BB-D4A1-45214A965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8866" y="41783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7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6" grpId="0" animBg="1"/>
      <p:bldP spid="27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DE662-56D1-5101-4D8B-9B6B4FF46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DA1253-1719-B2F0-E2D0-C810DFDF0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456BF5-0096-74F2-619F-A80E5354410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69749" y="1213640"/>
            <a:ext cx="7535862" cy="443072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72168-3668-FD85-5CFE-05741CC073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DFE47-E54A-688C-16B5-14835D688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roup of Serious Business People in a Meeting Stock Photo - Image of ...">
            <a:extLst>
              <a:ext uri="{FF2B5EF4-FFF2-40B4-BE49-F238E27FC236}">
                <a16:creationId xmlns:a16="http://schemas.microsoft.com/office/drawing/2014/main" id="{DEAFC19F-7C4F-11A7-EDEC-8104E077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76200"/>
            <a:ext cx="949452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5525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ipkart Big Billion Days 2022 Sale Ends Tonight: Best Offers on Mobile  Phones, Electronics | Gadgets 360">
            <a:extLst>
              <a:ext uri="{FF2B5EF4-FFF2-40B4-BE49-F238E27FC236}">
                <a16:creationId xmlns:a16="http://schemas.microsoft.com/office/drawing/2014/main" id="{230ECE79-A50F-7422-1C4F-7205B86F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D1E0AE-70BB-61FC-3CF2-EDF62928C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B613A-D96B-10C5-588E-14C24DD2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2E1132-3F8B-CD16-79D4-7DE9F62B27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34449E-D2EF-7664-9B51-E32B13B9BC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A187D-5B9D-90ED-2133-813D166E1FA3}"/>
              </a:ext>
            </a:extLst>
          </p:cNvPr>
          <p:cNvSpPr/>
          <p:nvPr/>
        </p:nvSpPr>
        <p:spPr bwMode="auto">
          <a:xfrm>
            <a:off x="883920" y="822960"/>
            <a:ext cx="10454640" cy="4968240"/>
          </a:xfrm>
          <a:prstGeom prst="rect">
            <a:avLst/>
          </a:prstGeom>
          <a:solidFill>
            <a:schemeClr val="bg2">
              <a:alpha val="8569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Placeholder 8" descr="Computer outline">
            <a:extLst>
              <a:ext uri="{FF2B5EF4-FFF2-40B4-BE49-F238E27FC236}">
                <a16:creationId xmlns:a16="http://schemas.microsoft.com/office/drawing/2014/main" id="{63136BC7-25B1-E3AC-C71D-13F28CBA62B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>
          <a:xfrm>
            <a:off x="5760719" y="3873936"/>
            <a:ext cx="830071" cy="1412480"/>
          </a:xfrm>
        </p:spPr>
      </p:pic>
      <p:pic>
        <p:nvPicPr>
          <p:cNvPr id="10" name="Picture Placeholder 8" descr="Computer outline">
            <a:extLst>
              <a:ext uri="{FF2B5EF4-FFF2-40B4-BE49-F238E27FC236}">
                <a16:creationId xmlns:a16="http://schemas.microsoft.com/office/drawing/2014/main" id="{C9AB03E2-37DF-107A-8951-313FC3F0E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 bwMode="ltGray">
          <a:xfrm>
            <a:off x="6323075" y="4205880"/>
            <a:ext cx="830071" cy="141248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pic>
      <p:pic>
        <p:nvPicPr>
          <p:cNvPr id="4" name="Picture Placeholder 8" descr="Computer outline">
            <a:extLst>
              <a:ext uri="{FF2B5EF4-FFF2-40B4-BE49-F238E27FC236}">
                <a16:creationId xmlns:a16="http://schemas.microsoft.com/office/drawing/2014/main" id="{75B32FF8-1C5B-9C30-9E69-09BD28EF0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 bwMode="ltGray">
          <a:xfrm>
            <a:off x="7354994" y="4205880"/>
            <a:ext cx="830071" cy="141248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pic>
      <p:pic>
        <p:nvPicPr>
          <p:cNvPr id="8" name="Picture Placeholder 8" descr="Computer outline">
            <a:extLst>
              <a:ext uri="{FF2B5EF4-FFF2-40B4-BE49-F238E27FC236}">
                <a16:creationId xmlns:a16="http://schemas.microsoft.com/office/drawing/2014/main" id="{F4CCDCFB-F18E-8BA9-8577-447BE8B28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093" t="20602" r="-1645" b="20602"/>
          <a:stretch/>
        </p:blipFill>
        <p:spPr bwMode="ltGray">
          <a:xfrm>
            <a:off x="7853425" y="4205880"/>
            <a:ext cx="830071" cy="1412480"/>
          </a:xfrm>
          <a:prstGeom prst="rect">
            <a:avLst/>
          </a:prstGeom>
          <a:solidFill>
            <a:srgbClr val="F4F4F7"/>
          </a:solidFill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6A9F2C3-0B0F-9E22-24C1-2D7115C1077E}"/>
              </a:ext>
            </a:extLst>
          </p:cNvPr>
          <p:cNvSpPr/>
          <p:nvPr/>
        </p:nvSpPr>
        <p:spPr bwMode="auto">
          <a:xfrm>
            <a:off x="1005840" y="2578719"/>
            <a:ext cx="860631" cy="1066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E66AEA-8517-7659-5E8B-FB80B21D1B19}"/>
              </a:ext>
            </a:extLst>
          </p:cNvPr>
          <p:cNvSpPr txBox="1"/>
          <p:nvPr/>
        </p:nvSpPr>
        <p:spPr>
          <a:xfrm>
            <a:off x="1200529" y="2773599"/>
            <a:ext cx="6659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1D37B-7343-4840-33AA-59805F70D4BC}"/>
              </a:ext>
            </a:extLst>
          </p:cNvPr>
          <p:cNvSpPr txBox="1"/>
          <p:nvPr/>
        </p:nvSpPr>
        <p:spPr>
          <a:xfrm>
            <a:off x="9127274" y="4746240"/>
            <a:ext cx="792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20%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DEA08E-5690-8062-4881-F1D6BA8AB0F6}"/>
              </a:ext>
            </a:extLst>
          </p:cNvPr>
          <p:cNvSpPr/>
          <p:nvPr/>
        </p:nvSpPr>
        <p:spPr bwMode="auto">
          <a:xfrm>
            <a:off x="2026062" y="2584272"/>
            <a:ext cx="860631" cy="101127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F6AE9B-3EEF-AD9A-C61C-8D3E018D6D63}"/>
              </a:ext>
            </a:extLst>
          </p:cNvPr>
          <p:cNvSpPr txBox="1"/>
          <p:nvPr/>
        </p:nvSpPr>
        <p:spPr>
          <a:xfrm>
            <a:off x="2259842" y="277359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Feb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6152C-2363-A592-C5C7-A8365122805C}"/>
              </a:ext>
            </a:extLst>
          </p:cNvPr>
          <p:cNvSpPr/>
          <p:nvPr/>
        </p:nvSpPr>
        <p:spPr bwMode="auto">
          <a:xfrm>
            <a:off x="3087204" y="2601556"/>
            <a:ext cx="860631" cy="101127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5B2B6A-19F8-4630-570B-397885F77923}"/>
              </a:ext>
            </a:extLst>
          </p:cNvPr>
          <p:cNvSpPr txBox="1"/>
          <p:nvPr/>
        </p:nvSpPr>
        <p:spPr>
          <a:xfrm>
            <a:off x="3255849" y="278883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March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7AF2F2-CBF2-E0E0-0458-50A7A9E5CADF}"/>
              </a:ext>
            </a:extLst>
          </p:cNvPr>
          <p:cNvSpPr/>
          <p:nvPr/>
        </p:nvSpPr>
        <p:spPr bwMode="auto">
          <a:xfrm>
            <a:off x="4058474" y="2615058"/>
            <a:ext cx="773281" cy="9925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D8045E-C64F-1D86-9323-314874A58FC2}"/>
              </a:ext>
            </a:extLst>
          </p:cNvPr>
          <p:cNvSpPr txBox="1"/>
          <p:nvPr/>
        </p:nvSpPr>
        <p:spPr>
          <a:xfrm>
            <a:off x="4161359" y="277359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April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246BE-4077-4266-2714-343D68C499AC}"/>
              </a:ext>
            </a:extLst>
          </p:cNvPr>
          <p:cNvSpPr/>
          <p:nvPr/>
        </p:nvSpPr>
        <p:spPr bwMode="auto">
          <a:xfrm>
            <a:off x="4964511" y="2612991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76926F-9581-7018-9A92-0378D3849317}"/>
              </a:ext>
            </a:extLst>
          </p:cNvPr>
          <p:cNvSpPr txBox="1"/>
          <p:nvPr/>
        </p:nvSpPr>
        <p:spPr>
          <a:xfrm>
            <a:off x="5219106" y="278883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May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738435-348B-C060-13B1-614829058FEF}"/>
              </a:ext>
            </a:extLst>
          </p:cNvPr>
          <p:cNvSpPr/>
          <p:nvPr/>
        </p:nvSpPr>
        <p:spPr bwMode="auto">
          <a:xfrm>
            <a:off x="5969040" y="2601556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5AE77A-8B6B-7F03-3F4C-A98CDC885D65}"/>
              </a:ext>
            </a:extLst>
          </p:cNvPr>
          <p:cNvSpPr txBox="1"/>
          <p:nvPr/>
        </p:nvSpPr>
        <p:spPr>
          <a:xfrm>
            <a:off x="6223635" y="2777404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June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36F6AE-6296-DC1C-6BC2-3284B4EE72FE}"/>
              </a:ext>
            </a:extLst>
          </p:cNvPr>
          <p:cNvSpPr/>
          <p:nvPr/>
        </p:nvSpPr>
        <p:spPr bwMode="auto">
          <a:xfrm>
            <a:off x="7002522" y="2579831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5C7441-643F-C6FE-CD47-8A7A7780F05F}"/>
              </a:ext>
            </a:extLst>
          </p:cNvPr>
          <p:cNvSpPr txBox="1"/>
          <p:nvPr/>
        </p:nvSpPr>
        <p:spPr>
          <a:xfrm>
            <a:off x="7257117" y="275567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July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FE86F6-B709-1BAB-6F9F-28042088E07A}"/>
              </a:ext>
            </a:extLst>
          </p:cNvPr>
          <p:cNvSpPr/>
          <p:nvPr/>
        </p:nvSpPr>
        <p:spPr bwMode="auto">
          <a:xfrm>
            <a:off x="7982212" y="2598863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A15FA6-56C2-273F-1E83-F0548511779F}"/>
              </a:ext>
            </a:extLst>
          </p:cNvPr>
          <p:cNvSpPr txBox="1"/>
          <p:nvPr/>
        </p:nvSpPr>
        <p:spPr>
          <a:xfrm>
            <a:off x="8236807" y="2774711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Aug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9D788E-C5E5-CEAA-1AEE-3CEE67FBF4E6}"/>
              </a:ext>
            </a:extLst>
          </p:cNvPr>
          <p:cNvSpPr/>
          <p:nvPr/>
        </p:nvSpPr>
        <p:spPr bwMode="auto">
          <a:xfrm>
            <a:off x="8947584" y="2612991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D061EA-1351-743B-80ED-0143FDC1081D}"/>
              </a:ext>
            </a:extLst>
          </p:cNvPr>
          <p:cNvSpPr txBox="1"/>
          <p:nvPr/>
        </p:nvSpPr>
        <p:spPr>
          <a:xfrm>
            <a:off x="9202179" y="278883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Sep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5F7D09-57AF-ED6A-F7D3-BC09FB559FEC}"/>
              </a:ext>
            </a:extLst>
          </p:cNvPr>
          <p:cNvSpPr/>
          <p:nvPr/>
        </p:nvSpPr>
        <p:spPr bwMode="auto">
          <a:xfrm>
            <a:off x="9875240" y="2612991"/>
            <a:ext cx="830071" cy="13448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A51AB-88B1-EA52-A514-7266E132C2FA}"/>
              </a:ext>
            </a:extLst>
          </p:cNvPr>
          <p:cNvSpPr txBox="1"/>
          <p:nvPr/>
        </p:nvSpPr>
        <p:spPr>
          <a:xfrm>
            <a:off x="10129835" y="2788839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Oct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02A5FA-F835-DCF0-12E9-14E49A5C1D33}"/>
              </a:ext>
            </a:extLst>
          </p:cNvPr>
          <p:cNvSpPr/>
          <p:nvPr/>
        </p:nvSpPr>
        <p:spPr bwMode="auto">
          <a:xfrm>
            <a:off x="10835637" y="2598863"/>
            <a:ext cx="768190" cy="189976"/>
          </a:xfrm>
          <a:prstGeom prst="rect">
            <a:avLst/>
          </a:prstGeom>
          <a:solidFill>
            <a:srgbClr val="FF5C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C4307F-6499-443A-DD3B-A120924875A6}"/>
              </a:ext>
            </a:extLst>
          </p:cNvPr>
          <p:cNvSpPr txBox="1"/>
          <p:nvPr/>
        </p:nvSpPr>
        <p:spPr>
          <a:xfrm>
            <a:off x="11090231" y="2774711"/>
            <a:ext cx="7467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Nov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486B10-2BD3-2C3F-3296-79246186AE01}"/>
              </a:ext>
            </a:extLst>
          </p:cNvPr>
          <p:cNvSpPr/>
          <p:nvPr/>
        </p:nvSpPr>
        <p:spPr bwMode="auto">
          <a:xfrm>
            <a:off x="7354994" y="1126326"/>
            <a:ext cx="2359323" cy="9075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Year End Sale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D005F6-01D0-AD57-CADB-A301FE2B3548}"/>
              </a:ext>
            </a:extLst>
          </p:cNvPr>
          <p:cNvSpPr txBox="1"/>
          <p:nvPr/>
        </p:nvSpPr>
        <p:spPr>
          <a:xfrm>
            <a:off x="9671296" y="4647736"/>
            <a:ext cx="13844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To </a:t>
            </a:r>
            <a:r>
              <a:rPr lang="en-US" sz="2400" b="1" dirty="0">
                <a:solidFill>
                  <a:srgbClr val="FF0000"/>
                </a:solidFill>
              </a:rPr>
              <a:t>90 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390986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8" grpId="0"/>
      <p:bldP spid="29" grpId="0" animBg="1"/>
      <p:bldP spid="30" grpId="0"/>
      <p:bldP spid="31" grpId="0" animBg="1"/>
      <p:bldP spid="38" grpId="0"/>
      <p:bldP spid="45" grpId="0" animBg="1"/>
      <p:bldP spid="46" grpId="0"/>
      <p:bldP spid="47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 animBg="1"/>
    </p:bldLst>
  </p:timing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DE773A1299804E91569D3D16AACA94" ma:contentTypeVersion="15" ma:contentTypeDescription="Create a new document." ma:contentTypeScope="" ma:versionID="d763bf1f0f2c3489e0637074190532ef">
  <xsd:schema xmlns:xsd="http://www.w3.org/2001/XMLSchema" xmlns:xs="http://www.w3.org/2001/XMLSchema" xmlns:p="http://schemas.microsoft.com/office/2006/metadata/properties" xmlns:ns2="b7e08225-f5ae-4c7c-bd22-1e56ee642ba0" xmlns:ns3="06ee93bc-6a1c-4a8e-a829-8015f2646855" targetNamespace="http://schemas.microsoft.com/office/2006/metadata/properties" ma:root="true" ma:fieldsID="bb7d26f7e880a67e091a3283a53541c0" ns2:_="" ns3:_="">
    <xsd:import namespace="b7e08225-f5ae-4c7c-bd22-1e56ee642ba0"/>
    <xsd:import namespace="06ee93bc-6a1c-4a8e-a829-8015f26468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e08225-f5ae-4c7c-bd22-1e56ee642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eda2b84-7b9c-4109-bb73-211c9f8484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ee93bc-6a1c-4a8e-a829-8015f264685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6613c62-4342-44f9-bec1-8257f067fb29}" ma:internalName="TaxCatchAll" ma:showField="CatchAllData" ma:web="06ee93bc-6a1c-4a8e-a829-8015f26468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e08225-f5ae-4c7c-bd22-1e56ee642ba0">
      <Terms xmlns="http://schemas.microsoft.com/office/infopath/2007/PartnerControls"/>
    </lcf76f155ced4ddcb4097134ff3c332f>
    <TaxCatchAll xmlns="06ee93bc-6a1c-4a8e-a829-8015f2646855" xsi:nil="true"/>
  </documentManagement>
</p:properties>
</file>

<file path=customXml/itemProps1.xml><?xml version="1.0" encoding="utf-8"?>
<ds:datastoreItem xmlns:ds="http://schemas.openxmlformats.org/officeDocument/2006/customXml" ds:itemID="{7B62E1FE-384B-49C5-BE40-C4D9AFFA8A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462439-6BC5-4051-AF50-232769465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e08225-f5ae-4c7c-bd22-1e56ee642ba0"/>
    <ds:schemaRef ds:uri="06ee93bc-6a1c-4a8e-a829-8015f26468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3B9187-ECCD-40A8-B10B-47FE9CD77732}">
  <ds:schemaRefs>
    <ds:schemaRef ds:uri="http://schemas.microsoft.com/office/2006/metadata/properties"/>
    <ds:schemaRef ds:uri="http://schemas.microsoft.com/office/infopath/2007/PartnerControls"/>
    <ds:schemaRef ds:uri="b7e08225-f5ae-4c7c-bd22-1e56ee642ba0"/>
    <ds:schemaRef ds:uri="06ee93bc-6a1c-4a8e-a829-8015f2646855"/>
  </ds:schemaRefs>
</ds:datastoreItem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contentBits="2" removed="0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Macintosh PowerPoint</Application>
  <PresentationFormat>Widescreen</PresentationFormat>
  <Paragraphs>163</Paragraphs>
  <Slides>19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Segoe UI</vt:lpstr>
      <vt:lpstr>Segoe UI Light</vt:lpstr>
      <vt:lpstr>Segoe UI Semibold</vt:lpstr>
      <vt:lpstr>Segoe UI Semibold (Headings)</vt:lpstr>
      <vt:lpstr>Wingdings</vt:lpstr>
      <vt:lpstr>1_LIGHT MODE</vt:lpstr>
      <vt:lpstr>Mastering Azure Cloud - Your Path to Certification</vt:lpstr>
      <vt:lpstr>Learning path 01―outline</vt:lpstr>
      <vt:lpstr>World is going to the Cloud  </vt:lpstr>
      <vt:lpstr>Why Cloud?</vt:lpstr>
      <vt:lpstr>Before the Cloud</vt:lpstr>
      <vt:lpstr>You often ended up with this</vt:lpstr>
      <vt:lpstr>PowerPoint Presentation</vt:lpstr>
      <vt:lpstr>PowerPoint Presentation</vt:lpstr>
      <vt:lpstr>PowerPoint Presentation</vt:lpstr>
      <vt:lpstr>PowerPoint Presentation</vt:lpstr>
      <vt:lpstr>The Cloud</vt:lpstr>
      <vt:lpstr>Cloud Providers</vt:lpstr>
      <vt:lpstr>Cloud Service </vt:lpstr>
      <vt:lpstr>DataCenter</vt:lpstr>
      <vt:lpstr>Azure DataCenter Inside View</vt:lpstr>
      <vt:lpstr>Private cloud</vt:lpstr>
      <vt:lpstr>Public cloud</vt:lpstr>
      <vt:lpstr>Hybrid cloud</vt:lpstr>
      <vt:lpstr>Azure VS AWS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2023-10-03T15:02:57Z</dcterms:created>
  <dcterms:modified xsi:type="dcterms:W3CDTF">2025-04-29T13:00:58Z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1_LIGHT MODE:49</vt:lpwstr>
  </property>
  <property fmtid="{D5CDD505-2E9C-101B-9397-08002B2CF9AE}" pid="3" name="ClassificationContentMarkingFooterText">
    <vt:lpwstr>Internal</vt:lpwstr>
  </property>
  <property fmtid="{D5CDD505-2E9C-101B-9397-08002B2CF9AE}" pid="4" name="ContentTypeId">
    <vt:lpwstr>0x010100BBDE773A1299804E91569D3D16AACA94</vt:lpwstr>
  </property>
</Properties>
</file>